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8" r:id="rId5"/>
    <p:sldId id="259" r:id="rId6"/>
    <p:sldId id="261" r:id="rId7"/>
    <p:sldId id="263" r:id="rId8"/>
    <p:sldId id="280" r:id="rId9"/>
    <p:sldId id="284" r:id="rId10"/>
    <p:sldId id="279" r:id="rId11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chkola-nomer3.narod.ru/0f25f3d840719557f8ecb94276159612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000" y="4976832"/>
            <a:ext cx="16876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clipartpanda.com/environment-clipart-eco-earth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panda.com/environment-clipart-eco-eart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000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Thre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>
          <a:xfrm>
            <a:off x="951815" y="4826769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                                                                            Автор : Шамшединова Ленура Невридиновна, 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воспитатель 1 квалификационной категории 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b="1" i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с. Чистополье, 2026 г.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  <p:sp>
        <p:nvSpPr>
          <p:cNvPr id="5" name="Заголовок 5"/>
          <p:cNvSpPr txBox="1"/>
          <p:nvPr/>
        </p:nvSpPr>
        <p:spPr>
          <a:xfrm>
            <a:off x="958410" y="2709575"/>
            <a:ext cx="7200800" cy="9220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Monotype Corsiva" panose="03010101010201010101" pitchFamily="66" charset="0"/>
              </a:rPr>
              <a:t>«Эко - кормушка »</a:t>
            </a:r>
            <a:endParaRPr lang="ru-RU" sz="5400" b="1" i="1" dirty="0" smtClean="0">
              <a:ln w="1905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057400" y="144716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Monotype Corsiva" panose="03010101010201010101" pitchFamily="66" charset="0"/>
                <a:sym typeface="+mn-ea"/>
              </a:rPr>
              <a:t>МБОУ Чистопольская СОШ структурное подразделение «Детский сад «Алёнка»</a:t>
            </a:r>
            <a:endParaRPr lang="ru-RU" altLang="en-US" sz="1600" b="1" i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Monotype Corsiva" panose="03010101010201010101" pitchFamily="66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272030" y="1015365"/>
            <a:ext cx="61829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Цель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: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изготовить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эко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-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 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кормушку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птиц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8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endParaRPr lang="en-US" altLang="ru-RU" sz="28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Задачи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: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познакомить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одним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из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вариантов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изготовления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кормушки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птиц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Создать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мотивацию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изготовления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кормушки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подкормки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птиц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зимний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период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участниками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 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мастер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-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класса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Воспитывать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любовь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природе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родного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края</a:t>
            </a:r>
            <a:r>
              <a:rPr lang="en-US" altLang="ru-RU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8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495800" y="533400"/>
            <a:ext cx="3048000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Пусть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со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всех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концов</a:t>
            </a:r>
            <a:endParaRPr lang="en-US" altLang="en-US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вам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слетятся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как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домой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,    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Стайки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крыльцо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Не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богаты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их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корма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Горсть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зерна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нужна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Горсть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одна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—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не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страшна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   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Будет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им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зима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Сколько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гибнет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их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—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не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счесть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Видеть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тяжело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ведь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нашем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сердце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есть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       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птиц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тепло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Разве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можно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забывать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: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Улететь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могли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,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А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остались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зимовать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        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Заодно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людьми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Приучите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птиц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мороз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      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К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своему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окну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Чтоб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без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песен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не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пришлось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        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Нам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встречать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весну</a:t>
            </a:r>
            <a:r>
              <a:rPr lang="en-US" altLang="ru-RU" sz="2000" b="1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0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  <p:pic>
        <p:nvPicPr>
          <p:cNvPr id="3" name="Изображение 2" descr="detsad-344139-1431252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256030"/>
            <a:ext cx="3776345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xkoPvJQ8BIvRmluxkNcNdNfW4WBK6ZJBLb6sAp8vGs68n-bbuYjyMYmiJDAHKsZ1j3hJptatNRkhBMifDOKmZz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533400"/>
            <a:ext cx="6991350" cy="5244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cEcUHX-a_-FJeJP57AyApArYUqPgySmVnM42xvSbH5EKg45kNHKv5B9uoHuNWWbKpnDa5077Xn_p7al-87PJqcX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57200"/>
            <a:ext cx="7968615" cy="5976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838200" y="485140"/>
            <a:ext cx="7570470" cy="5817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4400">
                <a:latin typeface="Monotype Corsiva" panose="03010101010201010101" pitchFamily="66" charset="0"/>
                <a:cs typeface="Monotype Corsiva" panose="03010101010201010101" pitchFamily="66" charset="0"/>
              </a:rPr>
              <a:t>Достоинства эко - кормушки</a:t>
            </a:r>
            <a:endParaRPr lang="en-US" altLang="ru-RU" sz="4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Простота использования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Экологическая безопасность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Изготовление из подручных продуктов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Низкая стоимость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Большое количество рецептов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Возможность самостоятельно выбирать ингридиенты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Декоративное украшениезелёной зоны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b="1">
                <a:latin typeface="Monotype Corsiva" panose="03010101010201010101" pitchFamily="66" charset="0"/>
                <a:cs typeface="Monotype Corsiva" panose="03010101010201010101" pitchFamily="66" charset="0"/>
              </a:rPr>
              <a:t>развитие у детей чувства заботы об окружающих</a:t>
            </a:r>
            <a:endParaRPr lang="ru-RU" altLang="en-US" sz="32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/>
          <a:p>
            <a:r>
              <a:rPr lang="ru-RU" altLang="en-US" sz="2800" b="1">
                <a:latin typeface="Monotype Corsiva" panose="03010101010201010101" pitchFamily="66" charset="0"/>
                <a:cs typeface="Monotype Corsiva" panose="03010101010201010101" pitchFamily="66" charset="0"/>
              </a:rPr>
              <a:t>Чем кормить птиц</a:t>
            </a:r>
            <a:endParaRPr lang="ru-RU" altLang="en-US" sz="28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  <p:sp>
        <p:nvSpPr>
          <p:cNvPr id="5" name="Замещающее содержимое 4"/>
          <p:cNvSpPr/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p>
            <a:pPr marL="0" indent="0">
              <a:buNone/>
            </a:pPr>
            <a:r>
              <a:rPr lang="ru-RU" altLang="en-US" b="1">
                <a:solidFill>
                  <a:srgbClr val="00B050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Можно</a:t>
            </a:r>
            <a:endParaRPr lang="ru-RU" altLang="en-US" b="1">
              <a:solidFill>
                <a:srgbClr val="00B050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b="1">
                <a:solidFill>
                  <a:srgbClr val="00B050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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семена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подсолнечника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тыквы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арбуза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дыни</a:t>
            </a:r>
            <a:endParaRPr lang="en-US" altLang="en-US" sz="2000" b="1">
              <a:solidFill>
                <a:schemeClr val="tx1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просо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овес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льняное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конопляное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семя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-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семена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трав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сорняков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арахис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(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нежирный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несоленый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)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фрукты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ягоды</a:t>
            </a:r>
            <a:endParaRPr lang="en-US" altLang="en-US" sz="2000" b="1">
              <a:solidFill>
                <a:schemeClr val="tx1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несоленое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свиное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сало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творог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средней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жирности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смешанный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белыми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панировочными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сухарями</a:t>
            </a:r>
            <a:endParaRPr lang="en-US" altLang="en-US" sz="2000" b="1">
              <a:solidFill>
                <a:schemeClr val="tx1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натертое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яйцо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сваренное</a:t>
            </a:r>
            <a:r>
              <a:rPr lang="en-US" altLang="ru-RU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0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вкрутую</a:t>
            </a:r>
            <a:endParaRPr lang="en-US" altLang="en-US" sz="2000" b="1">
              <a:solidFill>
                <a:schemeClr val="tx1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  <p:sp>
        <p:nvSpPr>
          <p:cNvPr id="6" name="Замещающее содержимое 5"/>
          <p:cNvSpPr/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Нельзя</a:t>
            </a:r>
            <a:endParaRPr lang="ru-RU" altLang="en-US" b="1">
              <a:solidFill>
                <a:srgbClr val="FF0000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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жареное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соленое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(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жареные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ru-RU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соленые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семечки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соленое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сало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) </a:t>
            </a:r>
            <a:endParaRPr lang="en-US" altLang="ru-RU" sz="2400" b="1">
              <a:solidFill>
                <a:schemeClr val="tx1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испорченную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заплесневелую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пищу</a:t>
            </a:r>
            <a:endParaRPr lang="en-US" altLang="en-US" sz="2400" b="1">
              <a:solidFill>
                <a:schemeClr val="tx1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черный</a:t>
            </a:r>
            <a:r>
              <a:rPr lang="en-US" altLang="ru-RU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Monotype Corsiva" panose="03010101010201010101" pitchFamily="66" charset="0"/>
                <a:cs typeface="Monotype Corsiva" panose="03010101010201010101" pitchFamily="66" charset="0"/>
              </a:rPr>
              <a:t>хлеб</a:t>
            </a:r>
            <a:endParaRPr lang="en-US" altLang="en-US" sz="2400" b="1">
              <a:solidFill>
                <a:schemeClr val="tx1"/>
              </a:solidFill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808355" y="440690"/>
            <a:ext cx="3630295" cy="5560060"/>
          </a:xfrm>
          <a:prstGeom prst="rect">
            <a:avLst/>
          </a:prstGeom>
        </p:spPr>
        <p:txBody>
          <a:bodyPr>
            <a:noAutofit/>
          </a:bodyPr>
          <a:p>
            <a:pPr algn="l" defTabSz="266700">
              <a:lnSpc>
                <a:spcPct val="150000"/>
              </a:lnSpc>
            </a:pP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Покормите птиц зимой.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Пусть они со всех концов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К вам слетятся, как домой,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Стайки на крыльцо.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Не богаты их корма.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Горсть зерна нужна,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Горсть одна — и не страшна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Будет им зима.</a:t>
            </a:r>
            <a:endParaRPr sz="24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  <a:p>
            <a:pPr algn="l" defTabSz="266700">
              <a:lnSpc>
                <a:spcPct val="150000"/>
              </a:lnSpc>
            </a:pPr>
            <a:r>
              <a:rPr lang="en-US" altLang="ru-RU"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 </a:t>
            </a:r>
            <a:r>
              <a:rPr lang="ru-RU" altLang="en-US" sz="24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                      </a:t>
            </a:r>
            <a:r>
              <a:rPr lang="en-US" altLang="en-US" sz="20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Александр</a:t>
            </a:r>
            <a:r>
              <a:rPr lang="en-US" altLang="ru-RU" sz="20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 </a:t>
            </a:r>
            <a:r>
              <a:rPr lang="en-US" altLang="en-US" sz="20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Яшин</a:t>
            </a:r>
            <a:r>
              <a:rPr lang="en-US" altLang="ru-RU" sz="2000" b="1" i="0">
                <a:solidFill>
                  <a:srgbClr val="111111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Monotype Corsiva" panose="03010101010201010101" pitchFamily="66" charset="0"/>
              </a:rPr>
              <a:t> </a:t>
            </a:r>
            <a:endParaRPr lang="en-US" altLang="ru-RU" sz="2000" b="1" i="0">
              <a:solidFill>
                <a:srgbClr val="111111"/>
              </a:solidFill>
              <a:latin typeface="Monotype Corsiva" panose="03010101010201010101" pitchFamily="66" charset="0"/>
              <a:ea typeface="SimSun" panose="02010600030101010101" pitchFamily="2" charset="-122"/>
              <a:cs typeface="Monotype Corsiva" panose="03010101010201010101" pitchFamily="66" charset="0"/>
            </a:endParaRPr>
          </a:p>
        </p:txBody>
      </p:sp>
      <p:pic>
        <p:nvPicPr>
          <p:cNvPr id="6" name="Изображение 5" descr="tbmwvmCAam-dV9zH8n8SStabaQp9PUDqc1BufDVF7WoiUv-YNry66w5vpLE-cD-ZfJfR8w7AcdkRMNADdWnGzS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1225" y="838200"/>
            <a:ext cx="3882390" cy="4980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>
          <a:xfrm>
            <a:off x="951815" y="4826769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5"/>
          <p:cNvSpPr txBox="1"/>
          <p:nvPr/>
        </p:nvSpPr>
        <p:spPr>
          <a:xfrm>
            <a:off x="958410" y="2617182"/>
            <a:ext cx="7200800" cy="11068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Monotype Corsiva" panose="03010101010201010101" pitchFamily="66" charset="0"/>
              </a:rPr>
              <a:t>Спасибо </a:t>
            </a:r>
            <a:r>
              <a:rPr lang="ru-RU" sz="6600" b="1" i="1" dirty="0" smtClean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Monotype Corsiva" panose="03010101010201010101" pitchFamily="66" charset="0"/>
              </a:rPr>
              <a:t>за внимание!</a:t>
            </a:r>
            <a:endParaRPr lang="ru-RU" sz="6600" b="1" i="1" dirty="0" smtClean="0">
              <a:ln w="1905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tags/tag1.xml><?xml version="1.0" encoding="utf-8"?>
<p:tagLst xmlns:p="http://schemas.openxmlformats.org/presentationml/2006/main">
  <p:tag name="resource_record_key" val="{&quot;70&quot;:[3322910,3322048]}"/>
</p:tagLst>
</file>

<file path=ppt/theme/theme1.xml><?xml version="1.0" encoding="utf-8"?>
<a:theme xmlns:a="http://schemas.openxmlformats.org/drawingml/2006/main" name="Тема Office">
  <a:themeElements>
    <a:clrScheme name="Другая 4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WPS Presentation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Alexandra Zeferino Three</vt:lpstr>
      <vt:lpstr>Segoe Print</vt:lpstr>
      <vt:lpstr>Monotype Corsiva</vt:lpstr>
      <vt:lpstr>Wingdings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Чем кормить птиц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Ленура Шамшедин�</cp:lastModifiedBy>
  <cp:revision>24</cp:revision>
  <dcterms:created xsi:type="dcterms:W3CDTF">2017-02-23T13:11:00Z</dcterms:created>
  <dcterms:modified xsi:type="dcterms:W3CDTF">2026-01-22T13:21:32Z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F7C5E324E9074D71BB0481307B82F90A_12</vt:lpwstr>
  </property>
  <property fmtid="{D5CDD505-2E9C-101B-9397-08002B2CF9AE}" pid="3" name="KSOProductBuildVer">
    <vt:lpwstr>1049-12.2.0.23196</vt:lpwstr>
  </property>
</Properties>
</file>